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6" r:id="rId2"/>
    <p:sldId id="323" r:id="rId3"/>
    <p:sldId id="285" r:id="rId4"/>
    <p:sldId id="651" r:id="rId5"/>
    <p:sldId id="654" r:id="rId6"/>
    <p:sldId id="655" r:id="rId7"/>
    <p:sldId id="656" r:id="rId8"/>
    <p:sldId id="657" r:id="rId9"/>
    <p:sldId id="286" r:id="rId10"/>
  </p:sldIdLst>
  <p:sldSz cx="12192000" cy="6858000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3792" autoAdjust="0"/>
  </p:normalViewPr>
  <p:slideViewPr>
    <p:cSldViewPr snapToGrid="0">
      <p:cViewPr varScale="1">
        <p:scale>
          <a:sx n="97" d="100"/>
          <a:sy n="97" d="100"/>
        </p:scale>
        <p:origin x="5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336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61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rectan@vzacna-onemocneni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>
            <a:extLst>
              <a:ext uri="{FF2B5EF4-FFF2-40B4-BE49-F238E27FC236}">
                <a16:creationId xmlns:a16="http://schemas.microsoft.com/office/drawing/2014/main" id="{C52FC119-3C62-4FCA-AF93-45E9C207B0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53099" y="2962783"/>
            <a:ext cx="9268047" cy="2114550"/>
          </a:xfrm>
        </p:spPr>
        <p:txBody>
          <a:bodyPr/>
          <a:lstStyle/>
          <a:p>
            <a:b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br>
              <a:rPr lang="cs-CZ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cs-CZ" sz="36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Co se podařilo v oblasti vzácných onemocnění na národní a mezinárodní úrovni? </a:t>
            </a:r>
            <a:br>
              <a:rPr lang="cs-CZ" sz="3600" b="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endParaRPr lang="cs-CZ" altLang="cs-CZ" sz="3600" dirty="0">
              <a:solidFill>
                <a:srgbClr val="C00000"/>
              </a:solidFill>
            </a:endParaRPr>
          </a:p>
        </p:txBody>
      </p:sp>
      <p:pic>
        <p:nvPicPr>
          <p:cNvPr id="4" name="Google Shape;234;p28">
            <a:extLst>
              <a:ext uri="{FF2B5EF4-FFF2-40B4-BE49-F238E27FC236}">
                <a16:creationId xmlns:a16="http://schemas.microsoft.com/office/drawing/2014/main" id="{3F64A082-2B08-464D-9986-F94184D677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7751" y="1293798"/>
            <a:ext cx="2447924" cy="11922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56C4BD84-5206-8865-2459-7E69DC8DBDF0}"/>
              </a:ext>
            </a:extLst>
          </p:cNvPr>
          <p:cNvSpPr txBox="1">
            <a:spLocks noChangeArrowheads="1"/>
          </p:cNvSpPr>
          <p:nvPr/>
        </p:nvSpPr>
        <p:spPr>
          <a:xfrm>
            <a:off x="520263" y="5216783"/>
            <a:ext cx="11333721" cy="137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 altLang="cs-CZ" sz="2000" b="1" dirty="0">
                <a:solidFill>
                  <a:srgbClr val="0070C0"/>
                </a:solidFill>
              </a:rPr>
              <a:t>Seminář v PSP „Den vzácných onemocnění“</a:t>
            </a:r>
          </a:p>
          <a:p>
            <a:r>
              <a:rPr lang="cs-CZ" altLang="cs-CZ" sz="2000" b="1" dirty="0">
                <a:solidFill>
                  <a:srgbClr val="0070C0"/>
                </a:solidFill>
              </a:rPr>
              <a:t>28. 2. 2023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6;p27">
            <a:extLst>
              <a:ext uri="{FF2B5EF4-FFF2-40B4-BE49-F238E27FC236}">
                <a16:creationId xmlns:a16="http://schemas.microsoft.com/office/drawing/2014/main" id="{2017ABC2-D62C-3EAF-4CD3-82A3EFFCE9B9}"/>
              </a:ext>
            </a:extLst>
          </p:cNvPr>
          <p:cNvSpPr txBox="1">
            <a:spLocks/>
          </p:cNvSpPr>
          <p:nvPr/>
        </p:nvSpPr>
        <p:spPr>
          <a:xfrm>
            <a:off x="783080" y="2286000"/>
            <a:ext cx="3204130" cy="304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just">
              <a:lnSpc>
                <a:spcPct val="100000"/>
              </a:lnSpc>
              <a:spcAft>
                <a:spcPts val="600"/>
              </a:spcAft>
              <a:buNone/>
            </a:pPr>
            <a:endParaRPr lang="cs-CZ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160217-DE0C-C25D-04ED-6C85AE94B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180" y="3510350"/>
            <a:ext cx="2114740" cy="3001740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972F8F1-6E19-26E2-1335-11BAA1EEA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79" y="77521"/>
            <a:ext cx="11304042" cy="31919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9D56A11-C0F8-A8B6-EF43-8BCDCC939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838" y="3588504"/>
            <a:ext cx="5324269" cy="25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8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FB91540-B669-4BCA-898D-07155EA77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320269" y="571533"/>
            <a:ext cx="11551461" cy="64964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BAD649E-BCC1-4CE0-90BF-6C4602DEEB2B}"/>
              </a:ext>
            </a:extLst>
          </p:cNvPr>
          <p:cNvSpPr txBox="1"/>
          <p:nvPr/>
        </p:nvSpPr>
        <p:spPr>
          <a:xfrm>
            <a:off x="3543965" y="10986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accent1"/>
                </a:solidFill>
              </a:rPr>
              <a:t>„Diagnostická odysea“</a:t>
            </a:r>
          </a:p>
        </p:txBody>
      </p:sp>
    </p:spTree>
    <p:extLst>
      <p:ext uri="{BB962C8B-B14F-4D97-AF65-F5344CB8AC3E}">
        <p14:creationId xmlns:p14="http://schemas.microsoft.com/office/powerpoint/2010/main" val="414040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ECE97D-51EC-5AE0-0A59-A6212F28D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8942" y="3711816"/>
            <a:ext cx="2917283" cy="1862494"/>
          </a:xfrm>
          <a:ln w="57150">
            <a:solidFill>
              <a:srgbClr val="0070C0"/>
            </a:solidFill>
          </a:ln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Jen </a:t>
            </a:r>
            <a:r>
              <a:rPr lang="cs-CZ" sz="1800" dirty="0">
                <a:solidFill>
                  <a:srgbClr val="C00000"/>
                </a:solidFill>
              </a:rPr>
              <a:t>6% VO </a:t>
            </a:r>
            <a:r>
              <a:rPr lang="cs-CZ" sz="1800" dirty="0">
                <a:solidFill>
                  <a:srgbClr val="0070C0"/>
                </a:solidFill>
              </a:rPr>
              <a:t>má cílenou léčbu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Dle předpovědí </a:t>
            </a:r>
            <a:r>
              <a:rPr lang="cs-CZ" sz="1800" dirty="0" err="1">
                <a:solidFill>
                  <a:srgbClr val="0070C0"/>
                </a:solidFill>
              </a:rPr>
              <a:t>Eurordisu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>
                <a:solidFill>
                  <a:srgbClr val="0070C0"/>
                </a:solidFill>
              </a:rPr>
              <a:t>bychom mohli mít </a:t>
            </a:r>
            <a:r>
              <a:rPr lang="cs-CZ" sz="1800" dirty="0">
                <a:solidFill>
                  <a:srgbClr val="0070C0"/>
                </a:solidFill>
              </a:rPr>
              <a:t>600 nových terapií do roku 2030</a:t>
            </a:r>
          </a:p>
          <a:p>
            <a:endParaRPr lang="cs-CZ" dirty="0"/>
          </a:p>
          <a:p>
            <a:pPr marL="254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B8C01F-3C89-E7C6-5275-023C230B32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7079" y="3618859"/>
            <a:ext cx="2996207" cy="2048408"/>
          </a:xfrm>
          <a:ln w="57150">
            <a:solidFill>
              <a:srgbClr val="0070C0"/>
            </a:solidFill>
          </a:ln>
        </p:spPr>
        <p:txBody>
          <a:bodyPr/>
          <a:lstStyle/>
          <a:p>
            <a:pPr marL="5143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C00000"/>
                </a:solidFill>
              </a:rPr>
              <a:t>70% </a:t>
            </a:r>
            <a:r>
              <a:rPr lang="cs-CZ" sz="1800" dirty="0">
                <a:solidFill>
                  <a:srgbClr val="0070C0"/>
                </a:solidFill>
              </a:rPr>
              <a:t>VO se projevuje v dětství</a:t>
            </a:r>
          </a:p>
          <a:p>
            <a:pPr marL="5143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</a:rPr>
              <a:t>Diagnostická odysea průměrně trvá </a:t>
            </a:r>
            <a:r>
              <a:rPr lang="cs-CZ" sz="1800" dirty="0">
                <a:solidFill>
                  <a:srgbClr val="C00000"/>
                </a:solidFill>
              </a:rPr>
              <a:t>5</a:t>
            </a:r>
            <a:r>
              <a:rPr lang="cs-CZ" sz="1800" dirty="0">
                <a:solidFill>
                  <a:srgbClr val="0070C0"/>
                </a:solidFill>
              </a:rPr>
              <a:t> let</a:t>
            </a:r>
          </a:p>
          <a:p>
            <a:pPr marL="5143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C00000"/>
                </a:solidFill>
              </a:rPr>
              <a:t>Chybí</a:t>
            </a:r>
            <a:r>
              <a:rPr lang="cs-CZ" sz="1800" dirty="0">
                <a:solidFill>
                  <a:srgbClr val="0070C0"/>
                </a:solidFill>
              </a:rPr>
              <a:t> data a zkušenosti </a:t>
            </a:r>
          </a:p>
          <a:p>
            <a:endParaRPr lang="cs-CZ" sz="1800" dirty="0">
              <a:solidFill>
                <a:srgbClr val="0070C0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028A038-5546-A0E5-5C9D-43BE03AD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01" y="891029"/>
            <a:ext cx="10186913" cy="547638"/>
          </a:xfrm>
        </p:spPr>
        <p:txBody>
          <a:bodyPr/>
          <a:lstStyle/>
          <a:p>
            <a:r>
              <a:rPr lang="cs-CZ" sz="4000" b="1" dirty="0">
                <a:solidFill>
                  <a:srgbClr val="C00000"/>
                </a:solidFill>
              </a:rPr>
              <a:t>V současnosti lidé se vzácným onemocněním: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5B58C45-D87C-5D51-4A23-48274D6B3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14" y="2353808"/>
            <a:ext cx="463574" cy="46357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7C8D160-C517-0802-ABDB-EDF758717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493" y="2325232"/>
            <a:ext cx="482625" cy="5207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59C81C1-47AF-9DD1-0BF4-61B0118D5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315" y="2433023"/>
            <a:ext cx="419122" cy="533427"/>
          </a:xfrm>
          <a:prstGeom prst="rect">
            <a:avLst/>
          </a:prstGeom>
        </p:spPr>
      </p:pic>
      <p:pic>
        <p:nvPicPr>
          <p:cNvPr id="13" name="Google Shape;227;p27">
            <a:extLst>
              <a:ext uri="{FF2B5EF4-FFF2-40B4-BE49-F238E27FC236}">
                <a16:creationId xmlns:a16="http://schemas.microsoft.com/office/drawing/2014/main" id="{4EF7510D-4B2F-23FE-7E0A-D3706581258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8559" y="251240"/>
            <a:ext cx="1527666" cy="7894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89EDC6-875F-94F4-471D-599729C93D40}"/>
              </a:ext>
            </a:extLst>
          </p:cNvPr>
          <p:cNvSpPr txBox="1"/>
          <p:nvPr/>
        </p:nvSpPr>
        <p:spPr>
          <a:xfrm>
            <a:off x="746072" y="2368906"/>
            <a:ext cx="315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Předčasně umírají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0E7959C-6755-6CC0-A767-5FCA604BC1A5}"/>
              </a:ext>
            </a:extLst>
          </p:cNvPr>
          <p:cNvSpPr txBox="1"/>
          <p:nvPr/>
        </p:nvSpPr>
        <p:spPr>
          <a:xfrm>
            <a:off x="4713011" y="2368906"/>
            <a:ext cx="3227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Zažívají nerovnosti</a:t>
            </a:r>
          </a:p>
          <a:p>
            <a:endParaRPr lang="cs-CZ" sz="28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8F215F-C939-0B1F-8F57-436C77B36356}"/>
              </a:ext>
            </a:extLst>
          </p:cNvPr>
          <p:cNvSpPr txBox="1"/>
          <p:nvPr/>
        </p:nvSpPr>
        <p:spPr>
          <a:xfrm>
            <a:off x="8802196" y="1802977"/>
            <a:ext cx="2739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Nemají přístup /neexistuje  účinná léčba</a:t>
            </a:r>
          </a:p>
          <a:p>
            <a:endParaRPr lang="cs-CZ" sz="2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F7439E-B51F-8D39-5DB8-DDA9B77FED70}"/>
              </a:ext>
            </a:extLst>
          </p:cNvPr>
          <p:cNvSpPr txBox="1"/>
          <p:nvPr/>
        </p:nvSpPr>
        <p:spPr>
          <a:xfrm>
            <a:off x="4713011" y="3776198"/>
            <a:ext cx="2996206" cy="17543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Lidé s VO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nejsou integrováni do společnosti</a:t>
            </a:r>
          </a:p>
          <a:p>
            <a:pPr>
              <a:buClr>
                <a:srgbClr val="0070C0"/>
              </a:buClr>
            </a:pP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Dopad</a:t>
            </a:r>
            <a:r>
              <a:rPr lang="cs-CZ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každodenní život</a:t>
            </a:r>
          </a:p>
          <a:p>
            <a:pPr>
              <a:buClr>
                <a:srgbClr val="0070C0"/>
              </a:buClr>
            </a:pPr>
            <a:endParaRPr lang="cs-CZ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Nemají</a:t>
            </a:r>
            <a:r>
              <a:rPr lang="cs-CZ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odpovídající péči</a:t>
            </a:r>
          </a:p>
        </p:txBody>
      </p:sp>
    </p:spTree>
    <p:extLst>
      <p:ext uri="{BB962C8B-B14F-4D97-AF65-F5344CB8AC3E}">
        <p14:creationId xmlns:p14="http://schemas.microsoft.com/office/powerpoint/2010/main" val="144612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55A66-7962-CE00-BE2B-AD3D7170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4650"/>
            <a:ext cx="8810625" cy="1101725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Co se nám u nás doma podařilo</a:t>
            </a:r>
            <a:r>
              <a:rPr lang="cs-CZ" b="1" dirty="0">
                <a:solidFill>
                  <a:srgbClr val="C00000"/>
                </a:solidFill>
                <a:sym typeface="Wingdings" panose="05000000000000000000" pitchFamily="2" charset="2"/>
              </a:rPr>
              <a:t> 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LÉČBA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B0917A-D01D-AFE4-D563-C481776E7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825625"/>
            <a:ext cx="5943600" cy="4775200"/>
          </a:xfrm>
        </p:spPr>
        <p:txBody>
          <a:bodyPr/>
          <a:lstStyle/>
          <a:p>
            <a:pPr marL="114300" indent="0">
              <a:buNone/>
            </a:pPr>
            <a:r>
              <a:rPr lang="cs-CZ" b="1" dirty="0">
                <a:solidFill>
                  <a:srgbClr val="C00000"/>
                </a:solidFill>
              </a:rPr>
              <a:t>Změny v legislativě v roce 2022</a:t>
            </a:r>
          </a:p>
          <a:p>
            <a:pPr marL="114300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Léky na vzácná onemocnění mohou vstupovat do úhrad novou tzv. </a:t>
            </a:r>
            <a:r>
              <a:rPr lang="cs-CZ" dirty="0">
                <a:solidFill>
                  <a:srgbClr val="C00000"/>
                </a:solidFill>
              </a:rPr>
              <a:t>„třetí cestou“ </a:t>
            </a:r>
            <a:r>
              <a:rPr lang="cs-CZ" sz="1600" dirty="0">
                <a:solidFill>
                  <a:srgbClr val="0070C0"/>
                </a:solidFill>
              </a:rPr>
              <a:t>(§ 39da, zák. 48/1997 o veř. </a:t>
            </a:r>
            <a:r>
              <a:rPr lang="cs-CZ" sz="1600" dirty="0" err="1">
                <a:solidFill>
                  <a:srgbClr val="0070C0"/>
                </a:solidFill>
              </a:rPr>
              <a:t>zdr</a:t>
            </a:r>
            <a:r>
              <a:rPr lang="cs-CZ" sz="1600" dirty="0">
                <a:solidFill>
                  <a:srgbClr val="0070C0"/>
                </a:solidFill>
              </a:rPr>
              <a:t>. pojištění)</a:t>
            </a:r>
          </a:p>
          <a:p>
            <a:r>
              <a:rPr lang="cs-CZ" dirty="0">
                <a:solidFill>
                  <a:srgbClr val="0070C0"/>
                </a:solidFill>
              </a:rPr>
              <a:t>Řízení se nově účastní </a:t>
            </a:r>
            <a:r>
              <a:rPr lang="cs-CZ" dirty="0">
                <a:solidFill>
                  <a:srgbClr val="C00000"/>
                </a:solidFill>
              </a:rPr>
              <a:t>odborníci a pacienti</a:t>
            </a:r>
          </a:p>
          <a:p>
            <a:r>
              <a:rPr lang="cs-CZ" dirty="0">
                <a:solidFill>
                  <a:srgbClr val="0070C0"/>
                </a:solidFill>
              </a:rPr>
              <a:t>Přijata </a:t>
            </a:r>
            <a:r>
              <a:rPr lang="cs-CZ" dirty="0">
                <a:solidFill>
                  <a:srgbClr val="C00000"/>
                </a:solidFill>
              </a:rPr>
              <a:t>definice pacientské organizace </a:t>
            </a:r>
            <a:r>
              <a:rPr lang="cs-CZ" sz="1600" dirty="0">
                <a:solidFill>
                  <a:srgbClr val="0070C0"/>
                </a:solidFill>
              </a:rPr>
              <a:t>(§113f, </a:t>
            </a:r>
            <a:r>
              <a:rPr lang="cs-CZ" sz="1600" dirty="0" err="1">
                <a:solidFill>
                  <a:srgbClr val="0070C0"/>
                </a:solidFill>
              </a:rPr>
              <a:t>zák.č</a:t>
            </a:r>
            <a:r>
              <a:rPr lang="cs-CZ" sz="1600" dirty="0">
                <a:solidFill>
                  <a:srgbClr val="0070C0"/>
                </a:solidFill>
              </a:rPr>
              <a:t>. 372/2011 o </a:t>
            </a:r>
            <a:r>
              <a:rPr lang="cs-CZ" sz="1600" dirty="0" err="1">
                <a:solidFill>
                  <a:srgbClr val="0070C0"/>
                </a:solidFill>
              </a:rPr>
              <a:t>zdr</a:t>
            </a:r>
            <a:r>
              <a:rPr lang="cs-CZ" sz="1600" dirty="0">
                <a:solidFill>
                  <a:srgbClr val="0070C0"/>
                </a:solidFill>
              </a:rPr>
              <a:t>. službách)</a:t>
            </a:r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3C4AC1-D9BF-7FA0-F80F-4AF1475E2A0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38950" y="2181225"/>
            <a:ext cx="4981575" cy="3051175"/>
          </a:xfrm>
          <a:ln w="28575">
            <a:solidFill>
              <a:srgbClr val="0070C0"/>
            </a:solidFill>
          </a:ln>
        </p:spPr>
        <p:txBody>
          <a:bodyPr/>
          <a:lstStyle/>
          <a:p>
            <a:pPr>
              <a:buClr>
                <a:srgbClr val="0070C0"/>
              </a:buClr>
            </a:pPr>
            <a:r>
              <a:rPr lang="cs-CZ" b="1" dirty="0">
                <a:solidFill>
                  <a:srgbClr val="0070C0"/>
                </a:solidFill>
              </a:rPr>
              <a:t>Jaká je první zkušenost?</a:t>
            </a:r>
          </a:p>
          <a:p>
            <a:pPr>
              <a:buClr>
                <a:srgbClr val="0070C0"/>
              </a:buClr>
            </a:pPr>
            <a:r>
              <a:rPr lang="cs-CZ" b="1" dirty="0">
                <a:solidFill>
                  <a:srgbClr val="0070C0"/>
                </a:solidFill>
              </a:rPr>
              <a:t>Kolik je podání?</a:t>
            </a:r>
          </a:p>
          <a:p>
            <a:pPr>
              <a:buClr>
                <a:srgbClr val="0070C0"/>
              </a:buClr>
            </a:pPr>
            <a:r>
              <a:rPr lang="cs-CZ" b="1" dirty="0">
                <a:solidFill>
                  <a:srgbClr val="0070C0"/>
                </a:solidFill>
              </a:rPr>
              <a:t>Kolik jich prošlo?</a:t>
            </a:r>
          </a:p>
          <a:p>
            <a:pPr>
              <a:buClr>
                <a:srgbClr val="0070C0"/>
              </a:buClr>
            </a:pPr>
            <a:r>
              <a:rPr lang="cs-CZ" b="1" dirty="0">
                <a:solidFill>
                  <a:srgbClr val="0070C0"/>
                </a:solidFill>
              </a:rPr>
              <a:t>Splňuje požadovaný efekt?</a:t>
            </a:r>
          </a:p>
          <a:p>
            <a:pPr>
              <a:buClr>
                <a:srgbClr val="0070C0"/>
              </a:buClr>
            </a:pPr>
            <a:r>
              <a:rPr lang="cs-CZ" b="1" dirty="0">
                <a:solidFill>
                  <a:srgbClr val="0070C0"/>
                </a:solidFill>
              </a:rPr>
              <a:t>Co je potřeba upravit?</a:t>
            </a:r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5" name="Google Shape;227;p27">
            <a:extLst>
              <a:ext uri="{FF2B5EF4-FFF2-40B4-BE49-F238E27FC236}">
                <a16:creationId xmlns:a16="http://schemas.microsoft.com/office/drawing/2014/main" id="{E0EAE409-24A7-4062-894B-7C66983E2A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29875" y="285750"/>
            <a:ext cx="1314450" cy="621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1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55A66-7962-CE00-BE2B-AD3D7170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309294"/>
            <a:ext cx="8810625" cy="1101725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Co se nám u nás doma podařilo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PÉČE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B0917A-D01D-AFE4-D563-C481776E7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195" y="1825624"/>
            <a:ext cx="4791076" cy="4657725"/>
          </a:xfrm>
        </p:spPr>
        <p:txBody>
          <a:bodyPr/>
          <a:lstStyle/>
          <a:p>
            <a:pPr marL="114300" indent="0">
              <a:buNone/>
            </a:pPr>
            <a:r>
              <a:rPr lang="cs-CZ" b="1" dirty="0">
                <a:solidFill>
                  <a:srgbClr val="C00000"/>
                </a:solidFill>
              </a:rPr>
              <a:t>Jsme součástí 22 z 24 </a:t>
            </a:r>
            <a:r>
              <a:rPr lang="cs-CZ" b="1" dirty="0" err="1">
                <a:solidFill>
                  <a:srgbClr val="C00000"/>
                </a:solidFill>
              </a:rPr>
              <a:t>ERNů</a:t>
            </a:r>
            <a:endParaRPr lang="cs-CZ" b="1" dirty="0">
              <a:solidFill>
                <a:srgbClr val="C00000"/>
              </a:solidFill>
            </a:endParaRPr>
          </a:p>
          <a:p>
            <a:r>
              <a:rPr lang="cs-CZ" sz="2400" dirty="0">
                <a:solidFill>
                  <a:srgbClr val="0070C0"/>
                </a:solidFill>
              </a:rPr>
              <a:t>Od roku </a:t>
            </a:r>
            <a:r>
              <a:rPr lang="cs-CZ" sz="2400" dirty="0">
                <a:solidFill>
                  <a:srgbClr val="C00000"/>
                </a:solidFill>
              </a:rPr>
              <a:t>2017</a:t>
            </a:r>
            <a:r>
              <a:rPr lang="cs-CZ" sz="2400" dirty="0">
                <a:solidFill>
                  <a:srgbClr val="0070C0"/>
                </a:solidFill>
              </a:rPr>
              <a:t> naše vysoce specializovaná pracoviště </a:t>
            </a:r>
            <a:r>
              <a:rPr lang="cs-CZ" sz="2400" dirty="0">
                <a:solidFill>
                  <a:srgbClr val="C00000"/>
                </a:solidFill>
              </a:rPr>
              <a:t>(13 HCP)</a:t>
            </a:r>
            <a:r>
              <a:rPr lang="cs-CZ" sz="2400" dirty="0">
                <a:solidFill>
                  <a:srgbClr val="0070C0"/>
                </a:solidFill>
              </a:rPr>
              <a:t> se připojila k Evropských referenčním sítím pro vzácná onemocnění (ERN)</a:t>
            </a:r>
          </a:p>
          <a:p>
            <a:pPr marL="114300" indent="0">
              <a:buNone/>
            </a:pPr>
            <a:r>
              <a:rPr lang="cs-CZ" b="1" dirty="0">
                <a:solidFill>
                  <a:srgbClr val="C00000"/>
                </a:solidFill>
              </a:rPr>
              <a:t>Změny v legislativě v roce 2022</a:t>
            </a:r>
          </a:p>
          <a:p>
            <a:r>
              <a:rPr lang="cs-CZ" sz="2400" dirty="0">
                <a:solidFill>
                  <a:srgbClr val="0070C0"/>
                </a:solidFill>
              </a:rPr>
              <a:t>Byla ustanovena </a:t>
            </a:r>
            <a:r>
              <a:rPr lang="cs-CZ" sz="2400" dirty="0">
                <a:solidFill>
                  <a:srgbClr val="C00000"/>
                </a:solidFill>
              </a:rPr>
              <a:t>Národní síť vysoce specializovaných center pro  vzácná onemocnění </a:t>
            </a:r>
            <a:r>
              <a:rPr lang="cs-CZ" sz="1600" dirty="0">
                <a:solidFill>
                  <a:srgbClr val="0070C0"/>
                </a:solidFill>
              </a:rPr>
              <a:t>(§ 113a, zák. 372/2011 o </a:t>
            </a:r>
            <a:r>
              <a:rPr lang="cs-CZ" sz="1600" dirty="0" err="1">
                <a:solidFill>
                  <a:srgbClr val="0070C0"/>
                </a:solidFill>
              </a:rPr>
              <a:t>zdr</a:t>
            </a:r>
            <a:r>
              <a:rPr lang="cs-CZ" sz="1600" dirty="0">
                <a:solidFill>
                  <a:srgbClr val="0070C0"/>
                </a:solidFill>
              </a:rPr>
              <a:t>. službách)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3C4AC1-D9BF-7FA0-F80F-4AF1475E2A0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54271" y="2764834"/>
            <a:ext cx="4327738" cy="2779306"/>
          </a:xfrm>
          <a:ln w="38100">
            <a:solidFill>
              <a:srgbClr val="0070C0"/>
            </a:solidFill>
          </a:ln>
        </p:spPr>
        <p:txBody>
          <a:bodyPr/>
          <a:lstStyle/>
          <a:p>
            <a:pPr>
              <a:buClr>
                <a:srgbClr val="0070C0"/>
              </a:buClr>
            </a:pPr>
            <a:r>
              <a:rPr lang="cs-CZ" b="1" dirty="0">
                <a:solidFill>
                  <a:srgbClr val="0070C0"/>
                </a:solidFill>
              </a:rPr>
              <a:t>Jak se jim dnes vede?</a:t>
            </a:r>
          </a:p>
          <a:p>
            <a:pPr>
              <a:buClr>
                <a:srgbClr val="0070C0"/>
              </a:buClr>
            </a:pPr>
            <a:r>
              <a:rPr lang="cs-CZ" b="1" dirty="0">
                <a:solidFill>
                  <a:srgbClr val="0070C0"/>
                </a:solidFill>
              </a:rPr>
              <a:t>Co potřebují?</a:t>
            </a:r>
          </a:p>
          <a:p>
            <a:pPr>
              <a:buClr>
                <a:srgbClr val="0070C0"/>
              </a:buClr>
            </a:pPr>
            <a:r>
              <a:rPr lang="cs-CZ" b="1" dirty="0">
                <a:solidFill>
                  <a:srgbClr val="0070C0"/>
                </a:solidFill>
              </a:rPr>
              <a:t>Jak se probíhá  jejich integrace do českého zdravotnického systému?</a:t>
            </a:r>
          </a:p>
          <a:p>
            <a:pPr>
              <a:buClr>
                <a:srgbClr val="0070C0"/>
              </a:buClr>
            </a:pPr>
            <a:endParaRPr lang="cs-CZ" b="1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5" name="Google Shape;227;p27">
            <a:extLst>
              <a:ext uri="{FF2B5EF4-FFF2-40B4-BE49-F238E27FC236}">
                <a16:creationId xmlns:a16="http://schemas.microsoft.com/office/drawing/2014/main" id="{E0EAE409-24A7-4062-894B-7C66983E2A3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141" y="216675"/>
            <a:ext cx="1314450" cy="621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8F8CC6-0E7F-D3E6-1D4F-20D6444FB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90" y="1434564"/>
            <a:ext cx="3558517" cy="11796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829177-C827-9A02-EA2D-82CD7AC16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234" y="1599977"/>
            <a:ext cx="1533997" cy="7502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2B2989C-1C2F-44A9-2F4A-08E990C7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631" y="5705608"/>
            <a:ext cx="4182960" cy="101851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10046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D80F7-38B4-0743-6B5B-D82473E0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237" y="-66951"/>
            <a:ext cx="7605713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České předsednictví CZ PRES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45E5FE-96BC-2A17-FC02-5BD5C8E5D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370" y="1724148"/>
            <a:ext cx="4333875" cy="4351338"/>
          </a:xfrm>
        </p:spPr>
        <p:txBody>
          <a:bodyPr/>
          <a:lstStyle/>
          <a:p>
            <a:pPr marL="114300" indent="0">
              <a:buNone/>
            </a:pPr>
            <a:r>
              <a:rPr lang="cs-CZ" b="1" dirty="0">
                <a:solidFill>
                  <a:srgbClr val="C00000"/>
                </a:solidFill>
              </a:rPr>
              <a:t>Vzácná onemocnění</a:t>
            </a:r>
            <a:r>
              <a:rPr lang="cs-CZ" b="1" dirty="0"/>
              <a:t> </a:t>
            </a:r>
            <a:r>
              <a:rPr lang="cs-CZ" dirty="0">
                <a:solidFill>
                  <a:srgbClr val="0070C0"/>
                </a:solidFill>
              </a:rPr>
              <a:t>– jedna z priorit zdravotnictví</a:t>
            </a:r>
          </a:p>
          <a:p>
            <a:pPr marL="114300" indent="0">
              <a:buNone/>
            </a:pPr>
            <a:r>
              <a:rPr lang="cs-CZ" sz="1800" dirty="0">
                <a:solidFill>
                  <a:srgbClr val="0070C0"/>
                </a:solidFill>
              </a:rPr>
              <a:t>Ministerstvo zdravotnictví ve spolupráci s odborníky a pacienty uspořádalo: </a:t>
            </a:r>
          </a:p>
          <a:p>
            <a:r>
              <a:rPr lang="cs-CZ" dirty="0">
                <a:solidFill>
                  <a:srgbClr val="C00000"/>
                </a:solidFill>
              </a:rPr>
              <a:t>Technická schůzka na téma NBS </a:t>
            </a:r>
            <a:r>
              <a:rPr lang="cs-CZ" dirty="0">
                <a:solidFill>
                  <a:srgbClr val="0070C0"/>
                </a:solidFill>
              </a:rPr>
              <a:t>(Brno, 7/2022)</a:t>
            </a:r>
          </a:p>
          <a:p>
            <a:r>
              <a:rPr lang="cs-CZ" dirty="0">
                <a:solidFill>
                  <a:srgbClr val="C00000"/>
                </a:solidFill>
              </a:rPr>
              <a:t>Expertní konference pro vzácná onemocnění </a:t>
            </a:r>
            <a:r>
              <a:rPr lang="cs-CZ" dirty="0">
                <a:solidFill>
                  <a:srgbClr val="0070C0"/>
                </a:solidFill>
              </a:rPr>
              <a:t>(Praha 10/2022)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87C34B-6051-1D49-2F45-0D69A0203D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80245" y="3229825"/>
            <a:ext cx="4333875" cy="3286796"/>
          </a:xfrm>
          <a:ln w="76200">
            <a:solidFill>
              <a:srgbClr val="0070C0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cs-CZ" b="1" dirty="0">
                <a:solidFill>
                  <a:srgbClr val="C00000"/>
                </a:solidFill>
              </a:rPr>
              <a:t>Hlavní výstup předsednictví</a:t>
            </a:r>
          </a:p>
          <a:p>
            <a:pPr marL="114300" indent="0">
              <a:buNone/>
            </a:pPr>
            <a:r>
              <a:rPr lang="cs-CZ" b="1" u="sng" dirty="0">
                <a:solidFill>
                  <a:srgbClr val="0070C0"/>
                </a:solidFill>
              </a:rPr>
              <a:t>Výzva k akci (Call to </a:t>
            </a:r>
            <a:r>
              <a:rPr lang="cs-CZ" b="1" u="sng" dirty="0" err="1">
                <a:solidFill>
                  <a:srgbClr val="0070C0"/>
                </a:solidFill>
              </a:rPr>
              <a:t>action</a:t>
            </a:r>
            <a:r>
              <a:rPr lang="cs-CZ" b="1" u="sng" dirty="0">
                <a:solidFill>
                  <a:srgbClr val="0070C0"/>
                </a:solidFill>
              </a:rPr>
              <a:t>)</a:t>
            </a:r>
          </a:p>
          <a:p>
            <a:r>
              <a:rPr lang="cs-CZ" sz="1800" dirty="0">
                <a:solidFill>
                  <a:srgbClr val="0070C0"/>
                </a:solidFill>
              </a:rPr>
              <a:t>….aby byly započaty práce na Evropském akčním plánu pro VO</a:t>
            </a:r>
          </a:p>
          <a:p>
            <a:r>
              <a:rPr lang="cs-CZ" sz="1800" b="1" u="sng" dirty="0">
                <a:solidFill>
                  <a:srgbClr val="0070C0"/>
                </a:solidFill>
              </a:rPr>
              <a:t>Podpořilo 21 států !! 85% populace EU</a:t>
            </a:r>
          </a:p>
          <a:p>
            <a:r>
              <a:rPr lang="cs-CZ" sz="1800" dirty="0">
                <a:solidFill>
                  <a:srgbClr val="0070C0"/>
                </a:solidFill>
              </a:rPr>
              <a:t>Výsledky naší práce jsou předány dalším předsednickým zemím</a:t>
            </a:r>
          </a:p>
          <a:p>
            <a:pPr marL="114300" indent="0">
              <a:buNone/>
            </a:pPr>
            <a:r>
              <a:rPr lang="cs-CZ" dirty="0"/>
              <a:t>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40C687-BA31-28BE-CE17-2E7A5F31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9" y="286421"/>
            <a:ext cx="961941" cy="11273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0A8590-905B-A39F-6598-B39AE078F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57" y="1108403"/>
            <a:ext cx="4333875" cy="301330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3E15686-FFD3-C12B-662E-2A82712DF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3583" y="4546331"/>
            <a:ext cx="2248230" cy="180684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6439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04A64-6178-EE73-8680-234138FF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575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 bude dál?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443DD3-BB9F-015B-F304-7364FD34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690688"/>
            <a:ext cx="10668000" cy="4667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u="sng" dirty="0">
                <a:solidFill>
                  <a:srgbClr val="0070C0"/>
                </a:solidFill>
              </a:rPr>
              <a:t>Evropa</a:t>
            </a:r>
          </a:p>
          <a:p>
            <a:r>
              <a:rPr lang="cs-CZ" dirty="0">
                <a:solidFill>
                  <a:srgbClr val="0070C0"/>
                </a:solidFill>
              </a:rPr>
              <a:t>Přijetí nové </a:t>
            </a:r>
            <a:r>
              <a:rPr lang="cs-CZ" b="1" dirty="0">
                <a:solidFill>
                  <a:srgbClr val="0070C0"/>
                </a:solidFill>
              </a:rPr>
              <a:t>Farmaceutické strategie</a:t>
            </a:r>
          </a:p>
          <a:p>
            <a:r>
              <a:rPr lang="cs-CZ" b="1" dirty="0">
                <a:solidFill>
                  <a:srgbClr val="0070C0"/>
                </a:solidFill>
              </a:rPr>
              <a:t>Novela </a:t>
            </a:r>
            <a:r>
              <a:rPr lang="cs-CZ" b="1" dirty="0" err="1">
                <a:solidFill>
                  <a:srgbClr val="0070C0"/>
                </a:solidFill>
              </a:rPr>
              <a:t>Orphan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Drug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Regulation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Započetí práce na </a:t>
            </a:r>
            <a:r>
              <a:rPr lang="cs-CZ" b="1" dirty="0">
                <a:solidFill>
                  <a:srgbClr val="0070C0"/>
                </a:solidFill>
              </a:rPr>
              <a:t>Evropském akčním plánu pro vzácná onemocnění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b="1" u="sng" dirty="0">
                <a:solidFill>
                  <a:srgbClr val="0070C0"/>
                </a:solidFill>
              </a:rPr>
              <a:t>Doma</a:t>
            </a:r>
          </a:p>
          <a:p>
            <a:r>
              <a:rPr lang="cs-CZ" b="1" dirty="0">
                <a:solidFill>
                  <a:srgbClr val="C00000"/>
                </a:solidFill>
              </a:rPr>
              <a:t>Integrace ERN pracovišť do českého zdravotnictví </a:t>
            </a:r>
            <a:r>
              <a:rPr lang="cs-CZ" dirty="0">
                <a:solidFill>
                  <a:srgbClr val="C00000"/>
                </a:solidFill>
              </a:rPr>
              <a:t>– kvalitnější </a:t>
            </a:r>
            <a:r>
              <a:rPr lang="cs-CZ" dirty="0" err="1">
                <a:solidFill>
                  <a:srgbClr val="C00000"/>
                </a:solidFill>
              </a:rPr>
              <a:t>centrová</a:t>
            </a:r>
            <a:r>
              <a:rPr lang="cs-CZ" dirty="0">
                <a:solidFill>
                  <a:srgbClr val="C00000"/>
                </a:solidFill>
              </a:rPr>
              <a:t> péče</a:t>
            </a:r>
          </a:p>
          <a:p>
            <a:r>
              <a:rPr lang="cs-CZ" b="1" dirty="0">
                <a:solidFill>
                  <a:srgbClr val="0070C0"/>
                </a:solidFill>
              </a:rPr>
              <a:t>Dokončení nové Národní strategie pro vzácná onemocnění</a:t>
            </a:r>
          </a:p>
          <a:p>
            <a:r>
              <a:rPr lang="cs-CZ" b="1" dirty="0">
                <a:solidFill>
                  <a:srgbClr val="0070C0"/>
                </a:solidFill>
              </a:rPr>
              <a:t>Jednodušší přeshraniční péče </a:t>
            </a:r>
            <a:r>
              <a:rPr lang="cs-CZ" dirty="0">
                <a:solidFill>
                  <a:srgbClr val="0070C0"/>
                </a:solidFill>
              </a:rPr>
              <a:t>pro ultra-vzácná onemocnění</a:t>
            </a:r>
          </a:p>
          <a:p>
            <a:r>
              <a:rPr lang="cs-CZ" b="1" dirty="0">
                <a:solidFill>
                  <a:srgbClr val="0070C0"/>
                </a:solidFill>
              </a:rPr>
              <a:t>Intenzívnější výzkum a vývoj </a:t>
            </a:r>
            <a:r>
              <a:rPr lang="cs-CZ" dirty="0">
                <a:solidFill>
                  <a:srgbClr val="0070C0"/>
                </a:solidFill>
              </a:rPr>
              <a:t>v oblasti vzácných onemocnění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pic>
        <p:nvPicPr>
          <p:cNvPr id="4" name="Google Shape;93;p1">
            <a:extLst>
              <a:ext uri="{FF2B5EF4-FFF2-40B4-BE49-F238E27FC236}">
                <a16:creationId xmlns:a16="http://schemas.microsoft.com/office/drawing/2014/main" id="{31158C4C-751A-59EE-C9CA-32249FEBD3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7950" y="230188"/>
            <a:ext cx="1439913" cy="756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53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99553" y="5601729"/>
            <a:ext cx="3786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</a:rPr>
              <a:t>Anna Arellanesová</a:t>
            </a:r>
          </a:p>
          <a:p>
            <a:pPr algn="ctr"/>
            <a:r>
              <a:rPr lang="cs-CZ" dirty="0">
                <a:solidFill>
                  <a:srgbClr val="0070C0"/>
                </a:solidFill>
              </a:rPr>
              <a:t>Česká asociace pro vzácná onemocnění, </a:t>
            </a:r>
            <a:r>
              <a:rPr lang="cs-CZ" dirty="0" err="1">
                <a:solidFill>
                  <a:srgbClr val="0070C0"/>
                </a:solidFill>
              </a:rPr>
              <a:t>z.s</a:t>
            </a:r>
            <a:r>
              <a:rPr lang="cs-CZ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cs-CZ" dirty="0">
                <a:solidFill>
                  <a:srgbClr val="0070C0"/>
                </a:solidFill>
                <a:hlinkClick r:id="rId2"/>
              </a:rPr>
              <a:t>arellanesova@vzacna-onemocneni.cz</a:t>
            </a:r>
            <a:endParaRPr lang="cs-CZ" dirty="0">
              <a:solidFill>
                <a:srgbClr val="0070C0"/>
              </a:solidFill>
            </a:endParaRPr>
          </a:p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Google Shape;227;p27">
            <a:extLst>
              <a:ext uri="{FF2B5EF4-FFF2-40B4-BE49-F238E27FC236}">
                <a16:creationId xmlns:a16="http://schemas.microsoft.com/office/drawing/2014/main" id="{4078C7CE-2DD2-E866-0C81-5D3080430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739" y="898006"/>
            <a:ext cx="1916640" cy="8773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3EE564B-C7FD-64A8-C467-439435E159F6}"/>
              </a:ext>
            </a:extLst>
          </p:cNvPr>
          <p:cNvSpPr txBox="1"/>
          <p:nvPr/>
        </p:nvSpPr>
        <p:spPr>
          <a:xfrm>
            <a:off x="1943522" y="2615539"/>
            <a:ext cx="82237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>
                <a:solidFill>
                  <a:srgbClr val="C00000"/>
                </a:solidFill>
              </a:rPr>
              <a:t>SAMI VZÁCNÍ SPOLU SILNÍ</a:t>
            </a:r>
          </a:p>
          <a:p>
            <a:endParaRPr lang="cs-CZ" sz="4800" dirty="0">
              <a:solidFill>
                <a:srgbClr val="C00000"/>
              </a:solidFill>
            </a:endParaRPr>
          </a:p>
          <a:p>
            <a:pPr algn="ctr"/>
            <a:r>
              <a:rPr lang="cs-CZ" sz="2400" dirty="0">
                <a:solidFill>
                  <a:srgbClr val="0070C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390962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28125</TotalTime>
  <Words>433</Words>
  <Application>Microsoft Office PowerPoint</Application>
  <PresentationFormat>Širokoúhlá obrazovka</PresentationFormat>
  <Paragraphs>67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Motiv Office</vt:lpstr>
      <vt:lpstr>   Co se podařilo v oblasti vzácných onemocnění na národní a mezinárodní úrovni?  </vt:lpstr>
      <vt:lpstr>Prezentace aplikace PowerPoint</vt:lpstr>
      <vt:lpstr>Prezentace aplikace PowerPoint</vt:lpstr>
      <vt:lpstr>V současnosti lidé se vzácným onemocněním:</vt:lpstr>
      <vt:lpstr>Co se nám u nás doma podařilo   LÉČBA</vt:lpstr>
      <vt:lpstr>Co se nám u nás doma podařilo PÉČE</vt:lpstr>
      <vt:lpstr>České předsednictví CZ PRES</vt:lpstr>
      <vt:lpstr>A co bude dál?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Břečťan René</cp:lastModifiedBy>
  <cp:revision>78</cp:revision>
  <cp:lastPrinted>2023-02-27T13:03:38Z</cp:lastPrinted>
  <dcterms:modified xsi:type="dcterms:W3CDTF">2023-02-27T22:16:25Z</dcterms:modified>
</cp:coreProperties>
</file>